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US"/>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0107762-4A48-40CB-88D7-C46E483DB876}" type="datetimeFigureOut">
              <a:rPr lang="ar-IQ" smtClean="0"/>
              <a:t>02/05/1440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US"/>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10E8880-DCE4-4B49-B9BB-DD4A2A7D59E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599FE4F-A77C-4E7D-A9A6-B3187E52C040}" type="slidenum">
              <a:rPr lang="en-US"/>
              <a:pPr/>
              <a:t>4</a:t>
            </a:fld>
            <a:endParaRPr lang="en-US"/>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Times New Roman" pitchFamily="-110" charset="0"/>
              <a:ea typeface="ＭＳ Ｐゴシック" pitchFamily="-11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upload.wikimedia.org/wikipedia/commons/8/81/Gray3.p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l"/>
            <a:r>
              <a:rPr lang="en-US" dirty="0" smtClean="0"/>
              <a:t>Ovarian follicles</a:t>
            </a:r>
            <a:endParaRPr lang="en-GB" dirty="0"/>
          </a:p>
        </p:txBody>
      </p:sp>
      <p:sp>
        <p:nvSpPr>
          <p:cNvPr id="3" name="Content Placeholder 2"/>
          <p:cNvSpPr>
            <a:spLocks noGrp="1"/>
          </p:cNvSpPr>
          <p:nvPr>
            <p:ph idx="1"/>
          </p:nvPr>
        </p:nvSpPr>
        <p:spPr>
          <a:xfrm>
            <a:off x="152400" y="609600"/>
            <a:ext cx="8763000" cy="6019800"/>
          </a:xfrm>
        </p:spPr>
        <p:txBody>
          <a:bodyPr>
            <a:normAutofit lnSpcReduction="10000"/>
          </a:bodyPr>
          <a:lstStyle/>
          <a:p>
            <a:pPr algn="just">
              <a:buNone/>
            </a:pPr>
            <a:r>
              <a:rPr lang="en-US" sz="2800" dirty="0" smtClean="0"/>
              <a:t>An ovarian follicles consists of an oocyte, granulosa cells, and theca cells surrounded by one or more layers of epithelial cells. the follicles that are formed during fetal life, main functional unit of the ovary.</a:t>
            </a:r>
          </a:p>
          <a:p>
            <a:pPr algn="just">
              <a:buNone/>
            </a:pPr>
            <a:r>
              <a:rPr lang="en-US" b="1" dirty="0" smtClean="0"/>
              <a:t>Stages of follicular growth:</a:t>
            </a:r>
          </a:p>
          <a:p>
            <a:pPr algn="just">
              <a:buNone/>
            </a:pPr>
            <a:r>
              <a:rPr lang="en-US" sz="2800" b="1" dirty="0" smtClean="0"/>
              <a:t>_Primordial follicles:</a:t>
            </a:r>
          </a:p>
          <a:p>
            <a:pPr algn="just">
              <a:buNone/>
            </a:pPr>
            <a:r>
              <a:rPr lang="en-US" sz="2800" dirty="0" smtClean="0"/>
              <a:t>-consist of a primary oocyte enveloped by a single layer of the flattened follicular cells form a simple squamous epithelium around the oocyte.</a:t>
            </a:r>
          </a:p>
          <a:p>
            <a:pPr algn="just">
              <a:buNone/>
            </a:pPr>
            <a:r>
              <a:rPr lang="en-US" sz="2800" dirty="0" smtClean="0"/>
              <a:t>-Beginning in puberty with the release of follicle-stimulating hormone (FSH) from the pituitary, a small group of primordial follicles each month begins a process of follicular growth. This involves growth of the oocyte, proliferation and changes.</a:t>
            </a:r>
          </a:p>
          <a:p>
            <a:pPr algn="just">
              <a:buNone/>
            </a:pPr>
            <a:endParaRPr lang="en-US" sz="2800" dirty="0" smtClean="0"/>
          </a:p>
          <a:p>
            <a:pPr algn="just">
              <a:buNone/>
            </a:pPr>
            <a:endParaRPr lang="en-US" sz="2800" dirty="0" smtClean="0"/>
          </a:p>
          <a:p>
            <a:pPr>
              <a:buNone/>
            </a:pPr>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19"/>
          </a:xfrm>
        </p:spPr>
        <p:txBody>
          <a:bodyPr>
            <a:normAutofit fontScale="90000"/>
          </a:bodyPr>
          <a:lstStyle/>
          <a:p>
            <a:endParaRPr lang="en-GB" dirty="0"/>
          </a:p>
        </p:txBody>
      </p:sp>
      <p:sp>
        <p:nvSpPr>
          <p:cNvPr id="3" name="Content Placeholder 2"/>
          <p:cNvSpPr>
            <a:spLocks noGrp="1"/>
          </p:cNvSpPr>
          <p:nvPr>
            <p:ph idx="1"/>
          </p:nvPr>
        </p:nvSpPr>
        <p:spPr>
          <a:xfrm>
            <a:off x="228600" y="381000"/>
            <a:ext cx="8686800" cy="6172200"/>
          </a:xfrm>
        </p:spPr>
        <p:txBody>
          <a:bodyPr>
            <a:normAutofit fontScale="85000" lnSpcReduction="20000"/>
          </a:bodyPr>
          <a:lstStyle/>
          <a:p>
            <a:pPr>
              <a:buNone/>
            </a:pPr>
            <a:r>
              <a:rPr lang="en-US" sz="2800" b="1" dirty="0" smtClean="0"/>
              <a:t>_Primary follicle:</a:t>
            </a:r>
          </a:p>
          <a:p>
            <a:pPr algn="just">
              <a:buNone/>
            </a:pPr>
            <a:r>
              <a:rPr lang="en-US" sz="2800" dirty="0" smtClean="0"/>
              <a:t>Prompted by FSH, an oocyte grows most rapidly during the first part of follicular development, reaching a maximum diameter of about 120µm.the nucleus enlarges; mitochondria become more numerous and uniformly distributed, contain the following:</a:t>
            </a:r>
          </a:p>
          <a:p>
            <a:pPr algn="just">
              <a:buNone/>
            </a:pPr>
            <a:r>
              <a:rPr lang="en-US" sz="2800" b="1" dirty="0" smtClean="0"/>
              <a:t>A)Primary unilaminar follicle: </a:t>
            </a:r>
            <a:r>
              <a:rPr lang="en-US" sz="2800" dirty="0" smtClean="0"/>
              <a:t>contain a primary oocyte and follicular cells form a simple columnar epi. Around the oocyte.</a:t>
            </a:r>
          </a:p>
          <a:p>
            <a:pPr algn="just">
              <a:buNone/>
            </a:pPr>
            <a:r>
              <a:rPr lang="en-US" sz="2800" b="1" dirty="0" smtClean="0"/>
              <a:t>B)Primary multilaminar follicle:</a:t>
            </a:r>
          </a:p>
          <a:p>
            <a:pPr algn="just">
              <a:buNone/>
            </a:pPr>
            <a:r>
              <a:rPr lang="en-US" sz="2800" dirty="0" smtClean="0"/>
              <a:t>-follicular epithelium, the granulosa, in which the cells communicate through gap junctions. Follicle cells are now termed granulosa cells, the follicular cells continue to proliferate , forming a stratified granulosa cells.</a:t>
            </a:r>
          </a:p>
          <a:p>
            <a:pPr algn="just">
              <a:buNone/>
            </a:pPr>
            <a:r>
              <a:rPr lang="en-US" sz="2800" dirty="0" smtClean="0"/>
              <a:t>-Between the oocyte and the granulosa cells, a layer of extracellular material a homogenous glycoprotein membrane called zona pellucida develops. </a:t>
            </a:r>
          </a:p>
          <a:p>
            <a:pPr algn="just">
              <a:buNone/>
            </a:pPr>
            <a:r>
              <a:rPr lang="en-US" sz="2800" dirty="0" smtClean="0"/>
              <a:t>-theca folliculi, a layer located outside the basement membrane of the follicular cells</a:t>
            </a:r>
          </a:p>
          <a:p>
            <a:pPr algn="just">
              <a:buNone/>
            </a:pPr>
            <a:r>
              <a:rPr lang="en-US" sz="2800" dirty="0" smtClean="0"/>
              <a:t> </a:t>
            </a:r>
            <a:endParaRPr lang="en-GB"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
          </a:xfrm>
        </p:spPr>
        <p:txBody>
          <a:bodyPr>
            <a:normAutofit fontScale="90000"/>
          </a:bodyPr>
          <a:lstStyle/>
          <a:p>
            <a:endParaRPr lang="en-GB" dirty="0"/>
          </a:p>
        </p:txBody>
      </p:sp>
      <p:sp>
        <p:nvSpPr>
          <p:cNvPr id="3" name="Content Placeholder 2"/>
          <p:cNvSpPr>
            <a:spLocks noGrp="1"/>
          </p:cNvSpPr>
          <p:nvPr>
            <p:ph idx="1"/>
          </p:nvPr>
        </p:nvSpPr>
        <p:spPr>
          <a:xfrm>
            <a:off x="228600" y="381000"/>
            <a:ext cx="8686800" cy="6248400"/>
          </a:xfrm>
        </p:spPr>
        <p:txBody>
          <a:bodyPr>
            <a:normAutofit lnSpcReduction="10000"/>
          </a:bodyPr>
          <a:lstStyle/>
          <a:p>
            <a:pPr>
              <a:buNone/>
            </a:pPr>
            <a:r>
              <a:rPr lang="en-US" b="1" dirty="0" smtClean="0"/>
              <a:t>_</a:t>
            </a:r>
            <a:r>
              <a:rPr lang="en-US" sz="2800" b="1" dirty="0" smtClean="0"/>
              <a:t>Secondary or antral follicles:</a:t>
            </a:r>
          </a:p>
          <a:p>
            <a:pPr algn="just">
              <a:buNone/>
            </a:pPr>
            <a:r>
              <a:rPr lang="en-US" sz="2800" dirty="0" smtClean="0"/>
              <a:t>-As the follicles grow with increasing oocyte size  and numbers of granulosa cells, they move deeper in the ovarian cortex.</a:t>
            </a:r>
          </a:p>
          <a:p>
            <a:pPr algn="just">
              <a:buNone/>
            </a:pPr>
            <a:r>
              <a:rPr lang="en-US" sz="2800" dirty="0" smtClean="0"/>
              <a:t>-Small spaces develop within the granulosa layer as the cells secrete follicular fluid or (liquor folliculi).</a:t>
            </a:r>
          </a:p>
          <a:p>
            <a:pPr algn="just">
              <a:buNone/>
            </a:pPr>
            <a:r>
              <a:rPr lang="en-US" sz="2800" dirty="0" smtClean="0"/>
              <a:t>-This fluid accumulates in the spaces gradually and the granulosa cells reorganize themselves around a larger cavity, the antrum, producing follicles now called secondary or antral follicles.</a:t>
            </a:r>
          </a:p>
          <a:p>
            <a:pPr algn="just">
              <a:buNone/>
            </a:pPr>
            <a:r>
              <a:rPr lang="en-US" sz="2800" dirty="0" smtClean="0"/>
              <a:t>Follicular fluid: contains hyaluronate, growth factors, plasminogen, fibrinogen, the anticoagulant </a:t>
            </a:r>
            <a:r>
              <a:rPr lang="en-US" sz="2800" dirty="0" err="1" smtClean="0"/>
              <a:t>heparan</a:t>
            </a:r>
            <a:r>
              <a:rPr lang="en-US" sz="2800" dirty="0" smtClean="0"/>
              <a:t> sulfate proteoglycan, and high concentrations of steroids (progesterone &amp;estrogen) with binding proteins. </a:t>
            </a:r>
            <a:endParaRPr lang="en-GB"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4" name="Picture 4" descr="C:\WINDOWS\Desktop\Untitled-7.jpg"/>
          <p:cNvPicPr>
            <a:picLocks noChangeAspect="1" noChangeArrowheads="1"/>
          </p:cNvPicPr>
          <p:nvPr/>
        </p:nvPicPr>
        <p:blipFill>
          <a:blip r:embed="rId3" cstate="print"/>
          <a:srcRect/>
          <a:stretch>
            <a:fillRect/>
          </a:stretch>
        </p:blipFill>
        <p:spPr bwMode="auto">
          <a:xfrm>
            <a:off x="1066800" y="-228600"/>
            <a:ext cx="7315200" cy="731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
          </a:xfrm>
        </p:spPr>
        <p:txBody>
          <a:bodyPr>
            <a:normAutofit fontScale="90000"/>
          </a:bodyPr>
          <a:lstStyle/>
          <a:p>
            <a:endParaRPr lang="en-GB" dirty="0"/>
          </a:p>
        </p:txBody>
      </p:sp>
      <p:sp>
        <p:nvSpPr>
          <p:cNvPr id="3" name="Content Placeholder 2"/>
          <p:cNvSpPr>
            <a:spLocks noGrp="1"/>
          </p:cNvSpPr>
          <p:nvPr>
            <p:ph idx="1"/>
          </p:nvPr>
        </p:nvSpPr>
        <p:spPr>
          <a:xfrm>
            <a:off x="304800" y="381000"/>
            <a:ext cx="8610600" cy="6477000"/>
          </a:xfrm>
        </p:spPr>
        <p:txBody>
          <a:bodyPr>
            <a:normAutofit fontScale="92500"/>
          </a:bodyPr>
          <a:lstStyle/>
          <a:p>
            <a:pPr algn="just">
              <a:buNone/>
            </a:pPr>
            <a:r>
              <a:rPr lang="en-US" sz="2800" dirty="0" smtClean="0"/>
              <a:t>-During the reorganization of the granulosa layer to form the antrum, some cells form a small hillock, the cumulus oophorus, surrounding the oocyte and protruding in to the antrum.</a:t>
            </a:r>
          </a:p>
          <a:p>
            <a:pPr algn="just">
              <a:buNone/>
            </a:pPr>
            <a:r>
              <a:rPr lang="en-US" sz="2800" dirty="0" smtClean="0"/>
              <a:t>-The granulosa cells immediately around and linked to the oocyte make up the corona radiata and accompany the oocyte when it leaves the ovary.</a:t>
            </a:r>
          </a:p>
          <a:p>
            <a:pPr algn="just">
              <a:buNone/>
            </a:pPr>
            <a:r>
              <a:rPr lang="en-US" sz="2800" dirty="0" smtClean="0"/>
              <a:t>-While the follicle develops, the </a:t>
            </a:r>
            <a:r>
              <a:rPr lang="en-US" sz="2800" dirty="0" err="1" smtClean="0"/>
              <a:t>stromal</a:t>
            </a:r>
            <a:r>
              <a:rPr lang="en-US" sz="2800" dirty="0" smtClean="0"/>
              <a:t> cells immediately around the follicle differentiate to form the follicular theca (theca folliculi), outer covering.</a:t>
            </a:r>
          </a:p>
          <a:p>
            <a:pPr algn="just">
              <a:buNone/>
            </a:pPr>
            <a:r>
              <a:rPr lang="en-US" sz="2800" dirty="0" smtClean="0"/>
              <a:t>-This layer subsequently differentiate further as two tissues around the follicle; a well vascular zed endocrine tissue, the theca interna( is composed of cells that secret the steroid hormone androgen) and a more fibrous outer theca externa containing smooth muscle and fibroblast.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
          </a:xfrm>
        </p:spPr>
        <p:txBody>
          <a:bodyPr>
            <a:normAutofit fontScale="90000"/>
          </a:bodyPr>
          <a:lstStyle/>
          <a:p>
            <a:endParaRPr lang="en-GB" dirty="0"/>
          </a:p>
        </p:txBody>
      </p:sp>
      <p:sp>
        <p:nvSpPr>
          <p:cNvPr id="3" name="Content Placeholder 2"/>
          <p:cNvSpPr>
            <a:spLocks noGrp="1"/>
          </p:cNvSpPr>
          <p:nvPr>
            <p:ph idx="1"/>
          </p:nvPr>
        </p:nvSpPr>
        <p:spPr>
          <a:xfrm>
            <a:off x="228600" y="457200"/>
            <a:ext cx="8686800" cy="6172200"/>
          </a:xfrm>
        </p:spPr>
        <p:txBody>
          <a:bodyPr>
            <a:normAutofit fontScale="92500" lnSpcReduction="10000"/>
          </a:bodyPr>
          <a:lstStyle/>
          <a:p>
            <a:pPr algn="just">
              <a:buNone/>
            </a:pPr>
            <a:r>
              <a:rPr lang="en-US" dirty="0" smtClean="0"/>
              <a:t>-</a:t>
            </a:r>
            <a:r>
              <a:rPr lang="en-US" sz="2800" dirty="0" smtClean="0"/>
              <a:t>Follicular growth and maturation is influenced by follicle stimulating hormone (FSH), secret by the pituitary gland, </a:t>
            </a:r>
            <a:r>
              <a:rPr lang="en-US" sz="2800" smtClean="0"/>
              <a:t>and estrogen.</a:t>
            </a:r>
            <a:endParaRPr lang="en-US" sz="2800" dirty="0" smtClean="0"/>
          </a:p>
          <a:p>
            <a:pPr algn="just">
              <a:buNone/>
            </a:pPr>
            <a:r>
              <a:rPr lang="en-US" sz="2800" b="1" dirty="0" smtClean="0"/>
              <a:t>_Mature graafian follicle:</a:t>
            </a:r>
            <a:r>
              <a:rPr lang="en-US" b="1" dirty="0" smtClean="0"/>
              <a:t> </a:t>
            </a:r>
          </a:p>
          <a:p>
            <a:pPr algn="just">
              <a:buNone/>
            </a:pPr>
            <a:r>
              <a:rPr lang="en-US" sz="2800" dirty="0" smtClean="0"/>
              <a:t>Follicle need 12-14 days to become fully matured, it is about 1cm in diameter, it shows a very large single antrum filled with follicular fluid.</a:t>
            </a:r>
          </a:p>
          <a:p>
            <a:pPr algn="just">
              <a:buNone/>
            </a:pPr>
            <a:r>
              <a:rPr lang="en-US" sz="2800" dirty="0" smtClean="0"/>
              <a:t>-The oocyte now in eccentric in position, projects in to this fluid-filled cavity, the oocyte is still surrounded by zona pellucida, still surrounded by granulosa cells which now make up the corona radiata (CR), outside the zona pellucida.</a:t>
            </a:r>
          </a:p>
          <a:p>
            <a:pPr algn="just">
              <a:buNone/>
            </a:pPr>
            <a:r>
              <a:rPr lang="en-US" sz="2800" dirty="0" smtClean="0"/>
              <a:t>-The corona radiata and oocyte are attached to the side of the follicle via a less mass of granulosa cells called the cumulus oophorus which is continuous with remaining granulosa cells. </a:t>
            </a:r>
            <a:endParaRPr lang="en-GB"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Ovulation</a:t>
            </a:r>
            <a:endParaRPr lang="en-GB" dirty="0"/>
          </a:p>
        </p:txBody>
      </p:sp>
      <p:sp>
        <p:nvSpPr>
          <p:cNvPr id="3" name="Content Placeholder 2"/>
          <p:cNvSpPr>
            <a:spLocks noGrp="1"/>
          </p:cNvSpPr>
          <p:nvPr>
            <p:ph idx="1"/>
          </p:nvPr>
        </p:nvSpPr>
        <p:spPr>
          <a:xfrm>
            <a:off x="228600" y="762000"/>
            <a:ext cx="8763000" cy="5791200"/>
          </a:xfrm>
        </p:spPr>
        <p:txBody>
          <a:bodyPr/>
          <a:lstStyle/>
          <a:p>
            <a:pPr algn="just">
              <a:buNone/>
            </a:pPr>
            <a:r>
              <a:rPr lang="en-US" dirty="0" smtClean="0"/>
              <a:t>-</a:t>
            </a:r>
            <a:r>
              <a:rPr lang="en-US" sz="2800" dirty="0" smtClean="0"/>
              <a:t>ovulation consist of the rupture of part of the wall of the mature follicle and liberation of the oocyte( Ovarian wall ruptures and egg released, surrounded by its corona radiata).it takes place in approximately the middle of the menstrual cycle, around the fourteenth day of a 28- day cycle. </a:t>
            </a:r>
          </a:p>
          <a:p>
            <a:pPr algn="ctr">
              <a:buNone/>
            </a:pPr>
            <a:endParaRPr lang="en-US" sz="2800" dirty="0" smtClean="0"/>
          </a:p>
        </p:txBody>
      </p:sp>
      <p:pic>
        <p:nvPicPr>
          <p:cNvPr id="4" name="Picture 6" descr="Image:Gray3.png">
            <a:hlinkClick r:id="rId2"/>
          </p:cNvPr>
          <p:cNvPicPr>
            <a:picLocks noChangeAspect="1" noChangeArrowheads="1"/>
          </p:cNvPicPr>
          <p:nvPr/>
        </p:nvPicPr>
        <p:blipFill>
          <a:blip r:embed="rId3" cstate="print"/>
          <a:srcRect/>
          <a:stretch>
            <a:fillRect/>
          </a:stretch>
        </p:blipFill>
        <p:spPr bwMode="auto">
          <a:xfrm>
            <a:off x="2362200" y="3505200"/>
            <a:ext cx="4259262" cy="3200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
          </a:xfrm>
        </p:spPr>
        <p:txBody>
          <a:bodyPr>
            <a:normAutofit fontScale="90000"/>
          </a:bodyPr>
          <a:lstStyle/>
          <a:p>
            <a:endParaRPr lang="en-GB" dirty="0"/>
          </a:p>
        </p:txBody>
      </p:sp>
      <p:sp>
        <p:nvSpPr>
          <p:cNvPr id="3" name="Content Placeholder 2"/>
          <p:cNvSpPr>
            <a:spLocks noGrp="1"/>
          </p:cNvSpPr>
          <p:nvPr>
            <p:ph idx="1"/>
          </p:nvPr>
        </p:nvSpPr>
        <p:spPr>
          <a:xfrm>
            <a:off x="228600" y="457200"/>
            <a:ext cx="8686800" cy="6019800"/>
          </a:xfrm>
        </p:spPr>
        <p:txBody>
          <a:bodyPr/>
          <a:lstStyle/>
          <a:p>
            <a:pPr algn="just">
              <a:buNone/>
            </a:pPr>
            <a:r>
              <a:rPr lang="en-US" dirty="0" smtClean="0"/>
              <a:t>-</a:t>
            </a:r>
            <a:r>
              <a:rPr lang="en-US" sz="2800" dirty="0" smtClean="0"/>
              <a:t>In the human, usually only one oocyte is liberated by the ovary during each cycle, but sometimes no oocyte is ovulated (anovulatory cycle). </a:t>
            </a:r>
          </a:p>
          <a:p>
            <a:pPr algn="just">
              <a:buNone/>
            </a:pPr>
            <a:r>
              <a:rPr lang="en-US" sz="2800" dirty="0" smtClean="0"/>
              <a:t>-Some time two or more oocytes can be expelled at the same time, and if they are fertilized, there may be two or more fetuses.</a:t>
            </a:r>
          </a:p>
          <a:p>
            <a:pPr algn="just">
              <a:buNone/>
            </a:pPr>
            <a:r>
              <a:rPr lang="en-US" sz="2800" dirty="0" smtClean="0"/>
              <a:t>-The stimulus for ovulation is a surge of luteinizing hormone(LH) secreted by the anterior pituitary gland in response to high levels of circulating estrogen produced by the growing follicles. </a:t>
            </a:r>
            <a:endParaRPr lang="en-GB" sz="2800" dirty="0" smtClean="0"/>
          </a:p>
          <a:p>
            <a:pPr algn="just">
              <a:buNone/>
            </a:pPr>
            <a:r>
              <a:rPr lang="en-US" sz="2800" dirty="0" smtClean="0"/>
              <a:t>-The increasing pressure of the follicular fluid </a:t>
            </a:r>
            <a:r>
              <a:rPr lang="en-US" sz="2800" smtClean="0"/>
              <a:t>and weakening </a:t>
            </a:r>
            <a:r>
              <a:rPr lang="en-US" sz="2800" dirty="0" smtClean="0"/>
              <a:t>of the follicular wall lead to rupture of the ovarian surface at the stigma.</a:t>
            </a:r>
            <a:endParaRPr lang="en-GB"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815</Words>
  <Application>Microsoft Office PowerPoint</Application>
  <PresentationFormat>On-screen Show (4:3)</PresentationFormat>
  <Paragraphs>36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Ovarian follicles</vt:lpstr>
      <vt:lpstr>Slide 2</vt:lpstr>
      <vt:lpstr>Slide 3</vt:lpstr>
      <vt:lpstr>Slide 4</vt:lpstr>
      <vt:lpstr>Slide 5</vt:lpstr>
      <vt:lpstr>Slide 6</vt:lpstr>
      <vt:lpstr>Ovulation</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Ovarian follicles</dc:title>
  <dc:creator>fteen</dc:creator>
  <cp:lastModifiedBy>Maher Fattouh</cp:lastModifiedBy>
  <cp:revision>1</cp:revision>
  <dcterms:created xsi:type="dcterms:W3CDTF">2006-08-16T00:00:00Z</dcterms:created>
  <dcterms:modified xsi:type="dcterms:W3CDTF">2019-01-08T19:28:44Z</dcterms:modified>
</cp:coreProperties>
</file>